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71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5620"/>
    <p:restoredTop sz="83931" autoAdjust="0"/>
  </p:normalViewPr>
  <p:slideViewPr>
    <p:cSldViewPr>
      <p:cViewPr varScale="1">
        <p:scale>
          <a:sx n="93" d="100"/>
          <a:sy n="93" d="100"/>
        </p:scale>
        <p:origin x="-28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93376-0A88-4EB9-BA55-0463AF9E6D6F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38B50-2A25-4913-936C-2A15E75035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725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38B50-2A25-4913-936C-2A15E750352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38B50-2A25-4913-936C-2A15E750352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305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4632" cy="4248472"/>
          </a:xfrm>
          <a:solidFill>
            <a:schemeClr val="accent1"/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11430">
                  <a:solidFill>
                    <a:schemeClr val="accent2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норм ГТО – к олимпийским медалям!</a:t>
            </a:r>
            <a:endParaRPr lang="ru-RU" sz="8000" b="1" spc="50" dirty="0">
              <a:ln w="11430">
                <a:solidFill>
                  <a:schemeClr val="accent2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904" y="5013176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что сегодня?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3888432" cy="442535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2014 году Президент Российской Федерации Владимир Путин подписал указ о возвращении системы «ГТО».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2015 года результаты сдачи комплекса ГТО будут учитываться при поступлении в высшие учебные заведения.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 указе решено оставить и прежнее название данной программы – «Готов к труду и обороне». Этим нынешнее правительство страны подчеркивает дань традициям национальной истории, отметил Путин.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://img-fotki.yandex.ru/get/9739/161689537.124/0_12b40a_748a308d_X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27984" y="1484784"/>
            <a:ext cx="4536504" cy="27219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55976" y="44371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В.В.Путин  предложил воссоздать систему ГТО в новом формате с современными нормативами.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840" y="332656"/>
            <a:ext cx="8031608" cy="1403982"/>
          </a:xfrm>
          <a:solidFill>
            <a:schemeClr val="accent1"/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Горжусь тобой, Отечество!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72816"/>
            <a:ext cx="8147248" cy="442535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Обновленная расшифровка ГТО звучит как: «Горжусь тобой, Отечество!»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Это название-призыв оказалось более личным, более теплым, в нем напрямую упоминается святое для нашего народа слово «Отечество.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6630" name="Picture 6" descr="http://cs620525.vk.me/v620525260/146d9/Wkn4ypI9ihk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4941168"/>
            <a:ext cx="7992888" cy="1520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22114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Нормы ГТО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32656"/>
            <a:ext cx="7992888" cy="6120680"/>
          </a:xfrm>
        </p:spPr>
        <p:txBody>
          <a:bodyPr>
            <a:normAutofit/>
          </a:bodyPr>
          <a:lstStyle/>
          <a:p>
            <a:r>
              <a:rPr lang="ru-RU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Arial"/>
                <a:ea typeface="+mj-ea"/>
                <a:cs typeface="+mj-cs"/>
              </a:rPr>
              <a:t>                  </a:t>
            </a:r>
            <a:r>
              <a:rPr lang="ru-RU" sz="40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FF0000"/>
                </a:solidFill>
                <a:latin typeface="Arial"/>
                <a:ea typeface="+mj-ea"/>
                <a:cs typeface="+mj-cs"/>
              </a:rPr>
              <a:t>Нормы ГТО </a:t>
            </a:r>
            <a:endParaRPr lang="ru-RU" sz="4000" b="1" i="1" cap="all" dirty="0" smtClean="0">
              <a:ln w="6350">
                <a:noFill/>
              </a:ln>
              <a:solidFill>
                <a:srgbClr val="FF0000"/>
              </a:solidFill>
              <a:latin typeface="Arial"/>
              <a:ea typeface="+mj-ea"/>
              <a:cs typeface="+mj-cs"/>
            </a:endParaRPr>
          </a:p>
          <a:p>
            <a:endParaRPr lang="ru-RU" sz="3600" b="1" i="1" cap="all" dirty="0" smtClean="0">
              <a:ln w="6350">
                <a:noFill/>
              </a:ln>
              <a:solidFill>
                <a:schemeClr val="accent1"/>
              </a:solidFill>
              <a:latin typeface="Arial"/>
              <a:ea typeface="+mj-ea"/>
              <a:cs typeface="+mj-cs"/>
            </a:endParaRPr>
          </a:p>
          <a:p>
            <a:endParaRPr lang="ru-RU" sz="3600" b="1" i="1" cap="all" dirty="0" smtClean="0">
              <a:ln w="6350">
                <a:noFill/>
              </a:ln>
              <a:solidFill>
                <a:srgbClr val="C00000"/>
              </a:solidFill>
              <a:latin typeface="Arial"/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3600" b="1" i="1" cap="all" dirty="0" smtClean="0">
                <a:ln w="6350">
                  <a:noFill/>
                </a:ln>
                <a:solidFill>
                  <a:srgbClr val="C00000"/>
                </a:solidFill>
                <a:latin typeface="Arial"/>
                <a:ea typeface="+mj-ea"/>
                <a:cs typeface="+mj-cs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560" y="332656"/>
            <a:ext cx="8229600" cy="1440160"/>
          </a:xfrm>
        </p:spPr>
        <p:txBody>
          <a:bodyPr>
            <a:normAutofit/>
          </a:bodyPr>
          <a:lstStyle/>
          <a:p>
            <a:r>
              <a:rPr lang="ru-RU" sz="2800" b="1" dirty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/>
            </a:r>
            <a:br>
              <a:rPr lang="ru-RU" sz="2800" b="1" dirty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ru-RU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Arial"/>
              </a:rPr>
              <a:t> </a:t>
            </a:r>
            <a:r>
              <a:rPr lang="ru-RU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Arial"/>
              </a:rPr>
              <a:t>        </a:t>
            </a:r>
            <a:r>
              <a:rPr lang="ru-RU" sz="40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FF0000"/>
                </a:solidFill>
                <a:latin typeface="Arial"/>
              </a:rPr>
              <a:t>Получи значок  ГТО </a:t>
            </a:r>
            <a:endParaRPr lang="ru-RU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9572" y="511882"/>
            <a:ext cx="8136904" cy="5832648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Сдать ГТО                                                       </a:t>
            </a:r>
            <a:r>
              <a:rPr lang="ru-RU" b="1" dirty="0" smtClean="0">
                <a:solidFill>
                  <a:srgbClr val="002060"/>
                </a:solidFill>
              </a:rPr>
              <a:t>совсем </a:t>
            </a:r>
            <a:r>
              <a:rPr lang="ru-RU" b="1" dirty="0">
                <a:solidFill>
                  <a:srgbClr val="002060"/>
                </a:solidFill>
              </a:rPr>
              <a:t>непросто,</a:t>
            </a:r>
          </a:p>
          <a:p>
            <a:pPr lvl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Ты ловким, сильным должен быть,</a:t>
            </a:r>
          </a:p>
          <a:p>
            <a:pPr lvl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Чтоб нормативы </a:t>
            </a:r>
            <a:r>
              <a:rPr lang="ru-RU" b="1" dirty="0" smtClean="0">
                <a:solidFill>
                  <a:srgbClr val="002060"/>
                </a:solidFill>
              </a:rPr>
              <a:t>победить.</a:t>
            </a:r>
            <a:endParaRPr lang="ru-RU" b="1" dirty="0">
              <a:solidFill>
                <a:srgbClr val="002060"/>
              </a:solidFill>
            </a:endParaRPr>
          </a:p>
          <a:p>
            <a:pPr lvl="0" algn="ctr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Вперёд, к победам!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2120" y="1556792"/>
            <a:ext cx="3240360" cy="456937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Общероссийское движение «Готов к труду и обороне» -  программа физкультурной подготовки, которая  существовала в нашей стране с 1931 года по 1991 год.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Советские плакаты &quot; Just one MI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484784"/>
            <a:ext cx="3085386" cy="4392488"/>
          </a:xfrm>
          <a:prstGeom prst="rect">
            <a:avLst/>
          </a:prstGeom>
          <a:noFill/>
        </p:spPr>
      </p:pic>
      <p:pic>
        <p:nvPicPr>
          <p:cNvPr id="3080" name="Picture 8" descr="Позитивная реклама из СССР - интересное на capa.m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47864" y="1988840"/>
            <a:ext cx="2664296" cy="45214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412776"/>
            <a:ext cx="4690864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Охватывало население в возрасте от </a:t>
            </a:r>
            <a:r>
              <a:rPr lang="ru-RU" b="1" dirty="0" smtClean="0">
                <a:solidFill>
                  <a:srgbClr val="002060"/>
                </a:solidFill>
              </a:rPr>
              <a:t>10 до 60 лет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Необходимо было сдать определенные нормативы по физ.подготовке.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Сдавать нужно было такие виды упражнений, как </a:t>
            </a:r>
            <a:r>
              <a:rPr lang="ru-RU" b="1" dirty="0" smtClean="0">
                <a:solidFill>
                  <a:srgbClr val="002060"/>
                </a:solidFill>
              </a:rPr>
              <a:t>бег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прыжки</a:t>
            </a:r>
            <a:r>
              <a:rPr lang="ru-RU" dirty="0" smtClean="0">
                <a:solidFill>
                  <a:srgbClr val="002060"/>
                </a:solidFill>
              </a:rPr>
              <a:t> в длину и в высоту, </a:t>
            </a:r>
            <a:r>
              <a:rPr lang="ru-RU" b="1" dirty="0" smtClean="0">
                <a:solidFill>
                  <a:srgbClr val="002060"/>
                </a:solidFill>
              </a:rPr>
              <a:t>плавание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метание мяча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лыжные гонки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подтягивание</a:t>
            </a:r>
            <a:r>
              <a:rPr lang="ru-RU" dirty="0" smtClean="0">
                <a:solidFill>
                  <a:srgbClr val="002060"/>
                </a:solidFill>
              </a:rPr>
              <a:t> на перекладине, </a:t>
            </a:r>
            <a:r>
              <a:rPr lang="ru-RU" b="1" dirty="0" smtClean="0">
                <a:solidFill>
                  <a:srgbClr val="002060"/>
                </a:solidFill>
              </a:rPr>
              <a:t>стрельба,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велокросс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туристский поход </a:t>
            </a:r>
            <a:r>
              <a:rPr lang="ru-RU" dirty="0" smtClean="0">
                <a:solidFill>
                  <a:srgbClr val="002060"/>
                </a:solidFill>
              </a:rPr>
              <a:t>и др.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kabinet-auktion.com/files/images/gallery/24582_2_CompressedImage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412776"/>
            <a:ext cx="3456384" cy="4864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620688"/>
            <a:ext cx="4608512" cy="388843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Простота и общедоступность физических упражнений и видов спорта, включенных в нормативы ГТО, их очевидная польза для укрепления здоровья сделали его популярным среди населения и особенно среди молодежи. </a:t>
            </a:r>
          </a:p>
          <a:p>
            <a:endParaRPr lang="ru-RU" dirty="0"/>
          </a:p>
        </p:txBody>
      </p:sp>
      <p:pic>
        <p:nvPicPr>
          <p:cNvPr id="1026" name="Picture 2" descr="http://icdn.lenta.ru/images/2014/04/03/15/20140403152411312/pic_031e79d79bf4770aed403f98dd8b56d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0"/>
            <a:ext cx="4000500" cy="2667000"/>
          </a:xfrm>
          <a:prstGeom prst="rect">
            <a:avLst/>
          </a:prstGeom>
          <a:noFill/>
        </p:spPr>
      </p:pic>
      <p:pic>
        <p:nvPicPr>
          <p:cNvPr id="1028" name="Picture 4" descr="http://www.aspspb.ru/wp-content/uploads/2013/12/IMG_682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7584" y="2708920"/>
            <a:ext cx="2712557" cy="3977681"/>
          </a:xfrm>
          <a:prstGeom prst="rect">
            <a:avLst/>
          </a:prstGeom>
          <a:noFill/>
        </p:spPr>
      </p:pic>
      <p:pic>
        <p:nvPicPr>
          <p:cNvPr id="1030" name="Picture 6" descr="http://xn--80aizdehccdj1m.xn--p1ai/images/phocagallery/plakaty/thumbs/phoca_thumb_l_plakat_07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4077072"/>
            <a:ext cx="4019600" cy="2612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764704"/>
            <a:ext cx="4618856" cy="5361459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Сдача нормативов подтверждалась специальными </a:t>
            </a:r>
            <a:r>
              <a:rPr lang="ru-RU" b="1" dirty="0" smtClean="0">
                <a:solidFill>
                  <a:srgbClr val="002060"/>
                </a:solidFill>
              </a:rPr>
              <a:t>серебряными и золотыми значками ГТО.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Те, кто сдавал нормативы в течение нескольких лет, получали значок </a:t>
            </a:r>
            <a:r>
              <a:rPr lang="ru-RU" b="1" dirty="0" smtClean="0">
                <a:solidFill>
                  <a:srgbClr val="002060"/>
                </a:solidFill>
              </a:rPr>
              <a:t>«Почётный значок ГТО».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410" name="Picture 2" descr="ЗНАК ОТЛИЧНИК ГТО СССР (ЛОТ 117) - аукцион монет Полтин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0"/>
            <a:ext cx="2857500" cy="2857500"/>
          </a:xfrm>
          <a:prstGeom prst="rect">
            <a:avLst/>
          </a:prstGeom>
          <a:noFill/>
        </p:spPr>
      </p:pic>
      <p:pic>
        <p:nvPicPr>
          <p:cNvPr id="17412" name="Picture 4" descr="Fast-Box Мега-маркет - Комплект из 3 значков &quot;Готов к труду и обороне&quot;. Металл, эмаль. СССР, вторая половина ХХ века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996951"/>
            <a:ext cx="3672408" cy="1708097"/>
          </a:xfrm>
          <a:prstGeom prst="rect">
            <a:avLst/>
          </a:prstGeom>
          <a:noFill/>
        </p:spPr>
      </p:pic>
      <p:pic>
        <p:nvPicPr>
          <p:cNvPr id="17414" name="Picture 6" descr="11. ДОСААФ - ГрОб - ГТО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5536" y="4797152"/>
            <a:ext cx="1584176" cy="1584176"/>
          </a:xfrm>
          <a:prstGeom prst="rect">
            <a:avLst/>
          </a:prstGeom>
          <a:noFill/>
        </p:spPr>
      </p:pic>
      <p:pic>
        <p:nvPicPr>
          <p:cNvPr id="17416" name="Picture 8" descr="Ностальгия УОЛ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95736" y="4797152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1368152"/>
          </a:xfrm>
          <a:solidFill>
            <a:schemeClr val="accent1"/>
          </a:solidFill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«От значка ГТО – к олимпийской медали!» </a:t>
            </a:r>
            <a:endParaRPr lang="ru-RU" sz="53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66828" y="1700807"/>
            <a:ext cx="4330824" cy="2016225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Так звучал лозунг, вдохновлявший миллионы советских граждан на ежедневные занятия физкультурой, спортом, утренней гимнастикой.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8434" name="Picture 2" descr="Нормы ГТО вернут в школу - NewsFib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556792"/>
            <a:ext cx="4104456" cy="4680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77073"/>
            <a:ext cx="417646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Получение и дальнейшее ношение значка ГТО было почетным, обеспечивало дорогу в большой    спорт.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В былые времена его наличие говорило о том, что перед вами человек, который старается быть гармонично развитой личностью. </a:t>
            </a:r>
          </a:p>
          <a:p>
            <a:pPr algn="ctr"/>
            <a:endParaRPr lang="ru-RU" sz="2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 ВРЕМЁН СССР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rarita.ru/upload/iblock/b5c/big_pic_0708063535_28_kan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412776"/>
            <a:ext cx="8460432" cy="48478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861048"/>
            <a:ext cx="8712968" cy="252028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Во времена обязательных нормативов ГТО граждане СССР </a:t>
            </a:r>
            <a:r>
              <a:rPr lang="ru-RU" b="1" dirty="0" smtClean="0">
                <a:solidFill>
                  <a:srgbClr val="002060"/>
                </a:solidFill>
              </a:rPr>
              <a:t>претендовали на медали </a:t>
            </a:r>
            <a:r>
              <a:rPr lang="ru-RU" dirty="0" smtClean="0">
                <a:solidFill>
                  <a:srgbClr val="002060"/>
                </a:solidFill>
              </a:rPr>
              <a:t>на многих международных соревнованиях, становились рекордсменами </a:t>
            </a:r>
            <a:r>
              <a:rPr lang="ru-RU" b="1" dirty="0" smtClean="0">
                <a:solidFill>
                  <a:srgbClr val="002060"/>
                </a:solidFill>
              </a:rPr>
              <a:t>почти во всех видах спорта.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К началу 1976 года свыше 220 миллионов человек имели значки </a:t>
            </a:r>
            <a:r>
              <a:rPr lang="ru-RU" b="1" dirty="0" smtClean="0">
                <a:solidFill>
                  <a:srgbClr val="002060"/>
                </a:solidFill>
              </a:rPr>
              <a:t>ГТО.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ru-RU" b="1" dirty="0"/>
          </a:p>
        </p:txBody>
      </p:sp>
      <p:pic>
        <p:nvPicPr>
          <p:cNvPr id="20482" name="Picture 2" descr="СПОРТИВНАЯ ГИМНАСТИКА - Комитет по делам молодежи, физической культуре и спорту администрации Ульяновс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2311004" cy="2073424"/>
          </a:xfrm>
          <a:prstGeom prst="rect">
            <a:avLst/>
          </a:prstGeom>
          <a:noFill/>
        </p:spPr>
      </p:pic>
      <p:pic>
        <p:nvPicPr>
          <p:cNvPr id="20484" name="Picture 4" descr="http://www.n-i-r.su/files/images/2010-11/2012_-_12/________________00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95736" y="188640"/>
            <a:ext cx="5112568" cy="3483851"/>
          </a:xfrm>
          <a:prstGeom prst="rect">
            <a:avLst/>
          </a:prstGeom>
          <a:noFill/>
        </p:spPr>
      </p:pic>
      <p:pic>
        <p:nvPicPr>
          <p:cNvPr id="20486" name="Picture 6" descr="&quot;Пять колец под кремлевскими звездами&quot; К 30-летию ХХII Олимпийских игр в Москве. Выставки. Архивы России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380312" y="332656"/>
            <a:ext cx="1584176" cy="22178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404664"/>
            <a:ext cx="4330824" cy="410445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годы перестройки, после развала Союза, комплекс ГТО был предан забвению, что существенно   отразилось на физической подготовке граждан и, в первую очередь, молодежи.</a:t>
            </a:r>
          </a:p>
          <a:p>
            <a:pPr algn="ctr"/>
            <a:endParaRPr lang="ru-RU" dirty="0"/>
          </a:p>
        </p:txBody>
      </p:sp>
      <p:pic>
        <p:nvPicPr>
          <p:cNvPr id="21506" name="Picture 2" descr="Как уберечь ребенка от болезни Детские болезни на interfax.b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39752" y="496516"/>
            <a:ext cx="2232248" cy="2304256"/>
          </a:xfrm>
          <a:prstGeom prst="rect">
            <a:avLst/>
          </a:prstGeom>
          <a:noFill/>
        </p:spPr>
      </p:pic>
      <p:pic>
        <p:nvPicPr>
          <p:cNvPr id="21510" name="Picture 6" descr="http://static.newsland.com/news_images/380/big_38074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060848"/>
            <a:ext cx="3100344" cy="2592288"/>
          </a:xfrm>
          <a:prstGeom prst="rect">
            <a:avLst/>
          </a:prstGeom>
          <a:noFill/>
        </p:spPr>
      </p:pic>
      <p:pic>
        <p:nvPicPr>
          <p:cNvPr id="21512" name="Picture 8" descr="http://infosekret.ru/wp-content/uploads/2013/02/Skoro-poyavitsya-detskiy-Internet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3568" y="3789040"/>
            <a:ext cx="3600400" cy="2286001"/>
          </a:xfrm>
          <a:prstGeom prst="rect">
            <a:avLst/>
          </a:prstGeom>
          <a:noFill/>
        </p:spPr>
      </p:pic>
      <p:pic>
        <p:nvPicPr>
          <p:cNvPr id="21514" name="Picture 10" descr="http://dom-sovetik.ru/image/televizor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16016" y="4323158"/>
            <a:ext cx="3456384" cy="22322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440</Words>
  <Application>Microsoft Office PowerPoint</Application>
  <PresentationFormat>Экран (4:3)</PresentationFormat>
  <Paragraphs>41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От норм ГТО – к олимпийским медалям!</vt:lpstr>
      <vt:lpstr>Что такое ГТО?</vt:lpstr>
      <vt:lpstr>Что такое ГТО?</vt:lpstr>
      <vt:lpstr>Слайд 4</vt:lpstr>
      <vt:lpstr>Слайд 5</vt:lpstr>
      <vt:lpstr> «От значка ГТО – к олимпийской медали!» </vt:lpstr>
      <vt:lpstr>ПЛАКАТ ВРЕМЁН СССР</vt:lpstr>
      <vt:lpstr>Слайд 8</vt:lpstr>
      <vt:lpstr>Слайд 9</vt:lpstr>
      <vt:lpstr>А что сегодня?</vt:lpstr>
      <vt:lpstr>Горжусь тобой, Отечество!</vt:lpstr>
      <vt:lpstr>Нормы ГТО</vt:lpstr>
      <vt:lpstr>Слайд 13</vt:lpstr>
      <vt:lpstr> </vt:lpstr>
      <vt:lpstr>Слайд 15</vt:lpstr>
      <vt:lpstr>Вперёд, к победам!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норм ГТО – к олимпийским медалям!</dc:title>
  <cp:lastModifiedBy>ПК</cp:lastModifiedBy>
  <cp:revision>43</cp:revision>
  <dcterms:modified xsi:type="dcterms:W3CDTF">2018-08-12T14:35:42Z</dcterms:modified>
</cp:coreProperties>
</file>